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9" r:id="rId4"/>
    <p:sldId id="260" r:id="rId5"/>
    <p:sldId id="261" r:id="rId6"/>
    <p:sldId id="258" r:id="rId7"/>
    <p:sldId id="279" r:id="rId8"/>
    <p:sldId id="264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0F7E-0E2C-46DA-B138-00A943898AB0}" type="datetimeFigureOut">
              <a:rPr lang="de-DE" smtClean="0"/>
              <a:t>18.01.2012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6FC5-6872-4B22-BA23-28EB49D7BF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03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C178D-37DB-4592-97C3-63842627C71F}" type="slidenum">
              <a:rPr lang="en-GB"/>
              <a:pPr/>
              <a:t>11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6" y="4342464"/>
            <a:ext cx="6164263" cy="41144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188C1-C9E7-4530-9021-EEAB2BBDFCA3}" type="slidenum">
              <a:rPr lang="en-GB"/>
              <a:pPr/>
              <a:t>12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CA27-E608-45BF-9A9B-0E45CD965C8B}" type="slidenum">
              <a:rPr lang="en-GB"/>
              <a:pPr/>
              <a:t>13</a:t>
            </a:fld>
            <a:endParaRPr lang="en-GB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6FDD2-4290-4303-91B2-83A25B6677BE}" type="slidenum">
              <a:rPr lang="en-GB"/>
              <a:pPr/>
              <a:t>14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6" y="4342464"/>
            <a:ext cx="6164263" cy="4114487"/>
          </a:xfrm>
        </p:spPr>
        <p:txBody>
          <a:bodyPr/>
          <a:lstStyle/>
          <a:p>
            <a:r>
              <a:rPr lang="da-DK"/>
              <a:t>The level 1 preparedness is </a:t>
            </a:r>
            <a:r>
              <a:rPr lang="da-DK" b="1"/>
              <a:t>assisted</a:t>
            </a:r>
            <a:r>
              <a:rPr lang="da-DK"/>
              <a:t> by level 2:</a:t>
            </a:r>
          </a:p>
          <a:p>
            <a:endParaRPr lang="da-DK"/>
          </a:p>
          <a:p>
            <a:r>
              <a:rPr lang="da-DK"/>
              <a:t>The </a:t>
            </a:r>
            <a:r>
              <a:rPr lang="da-DK" b="1"/>
              <a:t>level 2 consists of</a:t>
            </a:r>
            <a:r>
              <a:rPr lang="da-DK"/>
              <a:t> 14 centres, of which</a:t>
            </a:r>
          </a:p>
          <a:p>
            <a:r>
              <a:rPr lang="da-DK"/>
              <a:t>- the 9 centres are run by the municipality</a:t>
            </a:r>
          </a:p>
          <a:p>
            <a:r>
              <a:rPr lang="da-DK"/>
              <a:t>- the 5 centres are run by DEMA</a:t>
            </a:r>
          </a:p>
          <a:p>
            <a:endParaRPr lang="da-DK"/>
          </a:p>
          <a:p>
            <a:r>
              <a:rPr lang="da-DK"/>
              <a:t>They each cover an </a:t>
            </a:r>
            <a:r>
              <a:rPr lang="da-DK" b="1"/>
              <a:t>area </a:t>
            </a:r>
            <a:r>
              <a:rPr lang="da-DK"/>
              <a:t>of one or several counties, with the ability to assist within </a:t>
            </a:r>
            <a:r>
              <a:rPr lang="da-DK" b="1"/>
              <a:t>one hour</a:t>
            </a:r>
            <a:r>
              <a:rPr lang="da-DK"/>
              <a:t>.</a:t>
            </a:r>
          </a:p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BCD89-344C-4FD7-B861-56D1DCB2610D}" type="slidenum">
              <a:rPr lang="en-GB"/>
              <a:pPr/>
              <a:t>15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6" y="4342464"/>
            <a:ext cx="6164263" cy="4114487"/>
          </a:xfrm>
        </p:spPr>
        <p:txBody>
          <a:bodyPr/>
          <a:lstStyle/>
          <a:p>
            <a:r>
              <a:rPr lang="da-DK" b="1"/>
              <a:t>The municipality </a:t>
            </a:r>
            <a:r>
              <a:rPr lang="da-DK"/>
              <a:t>is responsible for ensuring the citizens a level 1 fire &amp; rescue service.</a:t>
            </a:r>
          </a:p>
          <a:p>
            <a:endParaRPr lang="da-DK"/>
          </a:p>
          <a:p>
            <a:r>
              <a:rPr lang="da-DK"/>
              <a:t>The municipality is free to </a:t>
            </a:r>
            <a:r>
              <a:rPr lang="da-DK" b="1"/>
              <a:t>chose a method</a:t>
            </a:r>
            <a:r>
              <a:rPr lang="da-DK"/>
              <a:t> of ensuring this:</a:t>
            </a:r>
          </a:p>
          <a:p>
            <a:r>
              <a:rPr lang="da-DK"/>
              <a:t>- Hire a private contractor</a:t>
            </a:r>
          </a:p>
          <a:p>
            <a:r>
              <a:rPr lang="da-DK"/>
              <a:t>- Build up an own fire-service</a:t>
            </a:r>
          </a:p>
          <a:p>
            <a:pPr>
              <a:buFontTx/>
              <a:buChar char="-"/>
            </a:pPr>
            <a:r>
              <a:rPr lang="da-DK"/>
              <a:t>Enter into an agreement with a neighbouring municipality or DEMA</a:t>
            </a:r>
          </a:p>
          <a:p>
            <a:pPr>
              <a:buFontTx/>
              <a:buChar char="-"/>
            </a:pPr>
            <a:endParaRPr lang="da-DK"/>
          </a:p>
          <a:p>
            <a:pPr>
              <a:buFontTx/>
              <a:buChar char="-"/>
            </a:pPr>
            <a:endParaRPr lang="da-DK"/>
          </a:p>
          <a:p>
            <a:r>
              <a:rPr lang="da-DK" b="1"/>
              <a:t>Redningsberedskabets opgave</a:t>
            </a:r>
          </a:p>
          <a:p>
            <a:r>
              <a:rPr lang="da-DK"/>
              <a:t>• Dimensioneringen af det kommunale redningsberedskab skal baseres på en identifikation og</a:t>
            </a:r>
          </a:p>
          <a:p>
            <a:r>
              <a:rPr lang="da-DK"/>
              <a:t>analyse af lokale risici (risikoprofil).</a:t>
            </a:r>
          </a:p>
          <a:p>
            <a:r>
              <a:rPr lang="da-DK"/>
              <a:t>• På grundlag af risikoprofilen fastlægger kommunalbestyrelsen et serviceniveau for redningsberedskabet.</a:t>
            </a:r>
          </a:p>
          <a:p>
            <a:r>
              <a:rPr lang="da-DK"/>
              <a:t>• Kommunens risikoprofi l, serviceniveau, organisation, virksomhed, dimensionering og materiel</a:t>
            </a:r>
          </a:p>
          <a:p>
            <a:r>
              <a:rPr lang="da-DK"/>
              <a:t>skal beskrives i en plan for redningsberedskabet, som skal indgå i den samlede plan for kommunens</a:t>
            </a:r>
          </a:p>
          <a:p>
            <a:r>
              <a:rPr lang="da-DK"/>
              <a:t>beredskab.</a:t>
            </a:r>
          </a:p>
          <a:p>
            <a:r>
              <a:rPr lang="da-DK"/>
              <a:t>• Inden planen vedtages af kommunalbestyrelsen, skal den indsendes til Beredskabsstyrelsen, som</a:t>
            </a:r>
          </a:p>
          <a:p>
            <a:r>
              <a:rPr lang="da-DK"/>
              <a:t>skal komme med en vurdering af, om det kommunale redningsberedskab kan yde en forsvarlig</a:t>
            </a:r>
          </a:p>
          <a:p>
            <a:r>
              <a:rPr lang="da-DK"/>
              <a:t>indsats.</a:t>
            </a:r>
          </a:p>
          <a:p>
            <a:r>
              <a:rPr lang="da-DK"/>
              <a:t>• Planen skal revideres efter behov, dog mindst én gang i hver kommunal valgperiode</a:t>
            </a:r>
          </a:p>
          <a:p>
            <a:endParaRPr lang="da-DK"/>
          </a:p>
          <a:p>
            <a:r>
              <a:rPr lang="da-DK" b="1"/>
              <a:t>Førsteudrykningen</a:t>
            </a:r>
          </a:p>
          <a:p>
            <a:r>
              <a:rPr lang="da-DK"/>
              <a:t>• Førsteudrykningen skal være afpasset alarmmeldingen</a:t>
            </a:r>
          </a:p>
          <a:p>
            <a:r>
              <a:rPr lang="da-DK"/>
              <a:t>• Førsteudrykningen skal være bemandet med en holdleder og det mandskab, der kræves for at</a:t>
            </a:r>
          </a:p>
          <a:p>
            <a:r>
              <a:rPr lang="da-DK"/>
              <a:t>betjene materiellet.</a:t>
            </a:r>
          </a:p>
          <a:p>
            <a:r>
              <a:rPr lang="da-DK"/>
              <a:t>• Førsteudrykningen skal afgå senest 5 minutter efter alarmcentralens afgivelse af alarmen.</a:t>
            </a:r>
          </a:p>
          <a:p>
            <a:r>
              <a:rPr lang="da-DK" b="1"/>
              <a:t>Den tekniske ledelse på skadestedet</a:t>
            </a:r>
          </a:p>
          <a:p>
            <a:r>
              <a:rPr lang="da-DK"/>
              <a:t>• En holdleder med de fornødne uddannelsesmæssige kvalifi kationer kan varetage den tekniske</a:t>
            </a:r>
          </a:p>
          <a:p>
            <a:r>
              <a:rPr lang="da-DK"/>
              <a:t>ledelse på skadestedet.</a:t>
            </a:r>
          </a:p>
          <a:p>
            <a:r>
              <a:rPr lang="da-DK"/>
              <a:t>• Holdlederen skal tilkalde en indsatsleder, hvis holdlederen vurderer, at der er behov herfor.</a:t>
            </a:r>
          </a:p>
          <a:p>
            <a:pPr>
              <a:buFontTx/>
              <a:buChar char="-"/>
            </a:pPr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6FC5-6872-4B22-BA23-28EB49D7BF8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8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9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5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6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4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5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u-flag - blå-gu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357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Logo - feb 200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42875"/>
            <a:ext cx="227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Startseminar 18.1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de-DE" dirty="0" smtClean="0"/>
              <a:t>Organisation der Gefahrenabwehr in Dänemark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1757793" cy="16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299303" y="692457"/>
            <a:ext cx="6351785" cy="5957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Picture 2" descr="http://www.stockflaggen.de/shop/images/flaggen/daenemark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" y="1293774"/>
            <a:ext cx="945909" cy="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242948" y="1609077"/>
            <a:ext cx="4464496" cy="4124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791120" y="2420888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Einsatzleiter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791120" y="3348854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Gruppenführer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791120" y="4263574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Feuerwehrleute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4475196" y="285293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4475196" y="3846837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347864" y="19243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Innere Absperrung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650977" y="964604"/>
            <a:ext cx="156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Äußere Absperrung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6804248" y="2780928"/>
            <a:ext cx="1584176" cy="56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Polizei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95536" y="1956610"/>
            <a:ext cx="2241519" cy="9285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Koordinierender Arzt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623433" y="3528874"/>
            <a:ext cx="1351740" cy="10978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Ambulancebehandler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124728" y="278092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feil nach unten 25"/>
          <p:cNvSpPr/>
          <p:nvPr/>
        </p:nvSpPr>
        <p:spPr>
          <a:xfrm>
            <a:off x="1691680" y="2971124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483768" y="2827687"/>
            <a:ext cx="1728192" cy="511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Schadenstelle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315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64FD317C-AD04-4F55-958C-A24472F04162}" type="slidenum">
              <a:rPr lang="en-GB"/>
              <a:pPr/>
              <a:t>11</a:t>
            </a:fld>
            <a:endParaRPr lang="en-GB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1" y="394096"/>
            <a:ext cx="8985250" cy="765175"/>
          </a:xfrm>
        </p:spPr>
        <p:txBody>
          <a:bodyPr/>
          <a:lstStyle/>
          <a:p>
            <a:pPr algn="ctr"/>
            <a:r>
              <a:rPr lang="en-GB" sz="2800" b="1" dirty="0" err="1" smtClean="0"/>
              <a:t>Katastrophenschutz</a:t>
            </a:r>
            <a:endParaRPr lang="en-GB" sz="2800" b="1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4407820"/>
            <a:ext cx="6181725" cy="2278063"/>
          </a:xfrm>
          <a:solidFill>
            <a:srgbClr val="0000FF">
              <a:alpha val="20000"/>
            </a:srgbClr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1400" b="1" dirty="0" err="1" smtClean="0"/>
              <a:t>Übergeordnete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Philosphie</a:t>
            </a:r>
            <a:endParaRPr lang="en-GB" sz="1400" b="1" dirty="0"/>
          </a:p>
          <a:p>
            <a:pPr>
              <a:lnSpc>
                <a:spcPct val="40000"/>
              </a:lnSpc>
            </a:pPr>
            <a:endParaRPr lang="en-GB" sz="1400" dirty="0"/>
          </a:p>
          <a:p>
            <a:pPr>
              <a:lnSpc>
                <a:spcPct val="80000"/>
              </a:lnSpc>
            </a:pPr>
            <a:r>
              <a:rPr lang="en-GB" sz="1400" dirty="0" err="1" smtClean="0"/>
              <a:t>Dänische</a:t>
            </a:r>
            <a:r>
              <a:rPr lang="en-GB" sz="1400" dirty="0" smtClean="0"/>
              <a:t> </a:t>
            </a:r>
            <a:r>
              <a:rPr lang="en-GB" sz="1400" dirty="0" err="1" smtClean="0"/>
              <a:t>Bürger</a:t>
            </a:r>
            <a:r>
              <a:rPr lang="en-GB" sz="1400" dirty="0" smtClean="0"/>
              <a:t> </a:t>
            </a:r>
            <a:r>
              <a:rPr lang="en-GB" sz="1400" dirty="0" err="1" smtClean="0"/>
              <a:t>sind</a:t>
            </a:r>
            <a:r>
              <a:rPr lang="en-GB" sz="1400" dirty="0" smtClean="0"/>
              <a:t> </a:t>
            </a:r>
            <a:r>
              <a:rPr lang="en-GB" sz="1400" dirty="0" err="1" smtClean="0"/>
              <a:t>entsprechend</a:t>
            </a:r>
            <a:r>
              <a:rPr lang="en-GB" sz="1400" dirty="0" smtClean="0"/>
              <a:t> 3 </a:t>
            </a:r>
            <a:r>
              <a:rPr lang="en-GB" sz="1400" dirty="0" err="1" smtClean="0"/>
              <a:t>Leveln</a:t>
            </a:r>
            <a:r>
              <a:rPr lang="en-GB" sz="1400" dirty="0" smtClean="0"/>
              <a:t> </a:t>
            </a:r>
            <a:r>
              <a:rPr lang="en-GB" sz="1400" dirty="0" err="1" smtClean="0"/>
              <a:t>geschützt</a:t>
            </a:r>
            <a:endParaRPr lang="en-GB" sz="1400" i="1" dirty="0"/>
          </a:p>
          <a:p>
            <a:pPr>
              <a:lnSpc>
                <a:spcPct val="80000"/>
              </a:lnSpc>
            </a:pPr>
            <a:endParaRPr lang="en-GB" sz="1400" i="1" dirty="0"/>
          </a:p>
          <a:p>
            <a:pPr>
              <a:lnSpc>
                <a:spcPct val="80000"/>
              </a:lnSpc>
            </a:pPr>
            <a:r>
              <a:rPr lang="en-GB" sz="1400" dirty="0" smtClean="0"/>
              <a:t>Der </a:t>
            </a:r>
            <a:r>
              <a:rPr lang="en-GB" sz="1400" dirty="0" err="1" smtClean="0"/>
              <a:t>Schutz</a:t>
            </a:r>
            <a:r>
              <a:rPr lang="en-GB" sz="1400" dirty="0" smtClean="0"/>
              <a:t> </a:t>
            </a:r>
            <a:r>
              <a:rPr lang="en-GB" sz="1400" dirty="0" err="1" smtClean="0"/>
              <a:t>besteht</a:t>
            </a:r>
            <a:r>
              <a:rPr lang="en-GB" sz="1400" dirty="0" smtClean="0"/>
              <a:t> </a:t>
            </a:r>
            <a:r>
              <a:rPr lang="en-GB" sz="1400" dirty="0" err="1" smtClean="0"/>
              <a:t>aus</a:t>
            </a:r>
            <a:r>
              <a:rPr lang="en-GB" sz="1400" dirty="0" smtClean="0"/>
              <a:t> </a:t>
            </a:r>
            <a:r>
              <a:rPr lang="en-GB" sz="1400" dirty="0" err="1" smtClean="0"/>
              <a:t>einer</a:t>
            </a:r>
            <a:r>
              <a:rPr lang="en-GB" sz="1400" dirty="0" smtClean="0"/>
              <a:t> </a:t>
            </a:r>
            <a:r>
              <a:rPr lang="en-GB" sz="1400" dirty="0" err="1" smtClean="0"/>
              <a:t>engen</a:t>
            </a:r>
            <a:r>
              <a:rPr lang="en-GB" sz="1400" dirty="0" smtClean="0"/>
              <a:t> </a:t>
            </a:r>
            <a:r>
              <a:rPr lang="en-GB" sz="1400" dirty="0" err="1" smtClean="0"/>
              <a:t>Verzahnung</a:t>
            </a:r>
            <a:r>
              <a:rPr lang="en-GB" sz="1400" dirty="0" smtClean="0"/>
              <a:t> der </a:t>
            </a:r>
            <a:r>
              <a:rPr lang="en-GB" sz="1400" dirty="0" err="1" smtClean="0"/>
              <a:t>kommunalen</a:t>
            </a:r>
            <a:r>
              <a:rPr lang="en-GB" sz="1400" dirty="0" smtClean="0"/>
              <a:t> und </a:t>
            </a:r>
            <a:r>
              <a:rPr lang="en-GB" sz="1400" dirty="0" err="1" smtClean="0"/>
              <a:t>staatlichen</a:t>
            </a:r>
            <a:r>
              <a:rPr lang="en-GB" sz="1400" dirty="0" smtClean="0"/>
              <a:t> </a:t>
            </a:r>
            <a:r>
              <a:rPr lang="en-GB" sz="1400" dirty="0" err="1" smtClean="0"/>
              <a:t>Bereitschaften</a:t>
            </a:r>
            <a:r>
              <a:rPr lang="en-GB" sz="1400" dirty="0" smtClean="0"/>
              <a:t>. 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76600" y="3344863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de-DE" sz="2400" b="1" dirty="0">
              <a:latin typeface="Times New Roman" pitchFamily="18" charset="0"/>
            </a:endParaRPr>
          </a:p>
        </p:txBody>
      </p:sp>
      <p:pic>
        <p:nvPicPr>
          <p:cNvPr id="3389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184276"/>
            <a:ext cx="377983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1" name="Picture 7" descr="Strukturen i redningsberedskab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941388"/>
            <a:ext cx="5113338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30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2553504F-9DA6-4DB8-91BE-659FC42ED9D5}" type="slidenum">
              <a:rPr lang="en-GB"/>
              <a:pPr/>
              <a:t>12</a:t>
            </a:fld>
            <a:endParaRPr lang="en-GB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360488"/>
            <a:ext cx="641032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716335" y="548680"/>
            <a:ext cx="7119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1" dirty="0" smtClean="0"/>
              <a:t>Gemeinsame Bereitschaftsstäbe</a:t>
            </a:r>
            <a:endParaRPr lang="da-DK" sz="2800" b="1" dirty="0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7620000" y="4910138"/>
            <a:ext cx="1241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9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2F4F7B72-5D12-4CE2-A23A-A2C96AB4C890}" type="slidenum">
              <a:rPr lang="en-GB"/>
              <a:pPr/>
              <a:t>13</a:t>
            </a:fld>
            <a:endParaRPr lang="en-GB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68288"/>
            <a:ext cx="779145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DEMA’s </a:t>
            </a:r>
            <a:r>
              <a:rPr lang="en-US" sz="2000" b="1" dirty="0" err="1" smtClean="0"/>
              <a:t>regionale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Bereitschaftskasernen</a:t>
            </a:r>
            <a:endParaRPr lang="en-US" sz="2000" b="1" dirty="0"/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>
            <a:fillRect/>
          </a:stretch>
        </p:blipFill>
        <p:spPr bwMode="auto">
          <a:xfrm>
            <a:off x="334963" y="1376363"/>
            <a:ext cx="364013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824413" y="1411288"/>
            <a:ext cx="4319587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spcAft>
                <a:spcPct val="50000"/>
              </a:spcAft>
            </a:pPr>
            <a:r>
              <a:rPr lang="en-US" sz="1200" b="1" dirty="0"/>
              <a:t>DEMA’s </a:t>
            </a:r>
            <a:r>
              <a:rPr lang="en-US" sz="1200" b="1" dirty="0" smtClean="0"/>
              <a:t>operative </a:t>
            </a:r>
            <a:r>
              <a:rPr lang="en-US" sz="1200" b="1" dirty="0" err="1" smtClean="0"/>
              <a:t>Ressourcen</a:t>
            </a:r>
            <a:endParaRPr lang="en-US" sz="1200" b="1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/>
              <a:t>5 </a:t>
            </a:r>
            <a:r>
              <a:rPr lang="en-US" sz="1200" dirty="0" err="1" smtClean="0"/>
              <a:t>regionale</a:t>
            </a:r>
            <a:r>
              <a:rPr lang="en-US" sz="1200" dirty="0" smtClean="0"/>
              <a:t> </a:t>
            </a:r>
            <a:r>
              <a:rPr lang="en-US" sz="1200" dirty="0" err="1" smtClean="0"/>
              <a:t>Kasernen</a:t>
            </a:r>
            <a:r>
              <a:rPr lang="en-US" sz="1200" dirty="0" smtClean="0"/>
              <a:t> der </a:t>
            </a:r>
            <a:r>
              <a:rPr lang="en-US" sz="1200" dirty="0" err="1" smtClean="0"/>
              <a:t>Bereitschaft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/>
              <a:t>1 </a:t>
            </a:r>
            <a:r>
              <a:rPr lang="en-US" sz="1200" dirty="0" err="1" smtClean="0"/>
              <a:t>Freiwilligen</a:t>
            </a:r>
            <a:r>
              <a:rPr lang="en-US" sz="1200" dirty="0" smtClean="0"/>
              <a:t> </a:t>
            </a:r>
            <a:r>
              <a:rPr lang="en-US" sz="1200" dirty="0" err="1" smtClean="0"/>
              <a:t>Kaserne</a:t>
            </a:r>
            <a:r>
              <a:rPr lang="en-US" sz="1200" dirty="0" smtClean="0"/>
              <a:t> (in der </a:t>
            </a:r>
            <a:r>
              <a:rPr lang="en-US" sz="1200" dirty="0" err="1" smtClean="0"/>
              <a:t>Nähe</a:t>
            </a:r>
            <a:r>
              <a:rPr lang="en-US" sz="1200" dirty="0" smtClean="0"/>
              <a:t> </a:t>
            </a:r>
            <a:r>
              <a:rPr lang="en-US" sz="1200" dirty="0" err="1" smtClean="0"/>
              <a:t>Kopenhagens</a:t>
            </a:r>
            <a:r>
              <a:rPr lang="en-US" sz="1200" dirty="0" smtClean="0"/>
              <a:t>)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endParaRPr lang="en-US" sz="1200" dirty="0"/>
          </a:p>
          <a:p>
            <a:pPr algn="l">
              <a:spcBef>
                <a:spcPct val="20000"/>
              </a:spcBef>
              <a:spcAft>
                <a:spcPct val="50000"/>
              </a:spcAft>
            </a:pPr>
            <a:r>
              <a:rPr lang="en-US" sz="1200" b="1" dirty="0" err="1" smtClean="0"/>
              <a:t>Kapazitäten</a:t>
            </a:r>
            <a:r>
              <a:rPr lang="en-US" sz="1200" b="1" dirty="0"/>
              <a:t>:</a:t>
            </a:r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 err="1" smtClean="0"/>
              <a:t>Spezialfahrzeuge</a:t>
            </a:r>
            <a:r>
              <a:rPr lang="en-US" sz="1200" dirty="0" smtClean="0"/>
              <a:t> und </a:t>
            </a:r>
            <a:r>
              <a:rPr lang="en-US" sz="1200" dirty="0" err="1" smtClean="0"/>
              <a:t>Ausrüstung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/>
              <a:t>5 x 120 </a:t>
            </a:r>
            <a:r>
              <a:rPr lang="en-US" sz="1200" dirty="0" err="1" smtClean="0"/>
              <a:t>Feuerwehrleute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 smtClean="0"/>
              <a:t>ABC-Teams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 err="1" smtClean="0"/>
              <a:t>Chemikalienschutzanzüge</a:t>
            </a:r>
            <a:r>
              <a:rPr lang="en-US" sz="1200" dirty="0" smtClean="0"/>
              <a:t> 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 err="1" smtClean="0"/>
              <a:t>Messequipment</a:t>
            </a:r>
            <a:r>
              <a:rPr lang="en-US" sz="1200" dirty="0" smtClean="0"/>
              <a:t> (A+C)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r>
              <a:rPr lang="en-US" sz="1200" dirty="0" err="1" smtClean="0"/>
              <a:t>Kommunikationsequipment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endParaRPr lang="en-US" sz="1200" dirty="0"/>
          </a:p>
          <a:p>
            <a:pPr algn="l">
              <a:spcBef>
                <a:spcPct val="20000"/>
              </a:spcBef>
              <a:spcAft>
                <a:spcPct val="50000"/>
              </a:spcAft>
            </a:pPr>
            <a:r>
              <a:rPr lang="en-US" sz="1200" dirty="0"/>
              <a:t>DEMA </a:t>
            </a:r>
            <a:r>
              <a:rPr lang="en-US" sz="1200" dirty="0" err="1" smtClean="0"/>
              <a:t>hilft</a:t>
            </a:r>
            <a:r>
              <a:rPr lang="en-US" sz="1200" dirty="0" smtClean="0"/>
              <a:t> den </a:t>
            </a:r>
            <a:r>
              <a:rPr lang="en-US" sz="1200" dirty="0" err="1" smtClean="0"/>
              <a:t>kommunalen</a:t>
            </a:r>
            <a:r>
              <a:rPr lang="en-US" sz="1200" dirty="0" smtClean="0"/>
              <a:t> </a:t>
            </a:r>
            <a:r>
              <a:rPr lang="en-US" sz="1200" dirty="0" err="1" smtClean="0"/>
              <a:t>Feuerwehren</a:t>
            </a:r>
            <a:r>
              <a:rPr lang="en-US" sz="1200" dirty="0" smtClean="0"/>
              <a:t>, der </a:t>
            </a:r>
            <a:r>
              <a:rPr lang="en-US" sz="1200" dirty="0" err="1" smtClean="0"/>
              <a:t>Polizei</a:t>
            </a:r>
            <a:r>
              <a:rPr lang="en-US" sz="1200" dirty="0" smtClean="0"/>
              <a:t> und </a:t>
            </a:r>
            <a:r>
              <a:rPr lang="en-US" sz="1200" dirty="0" err="1" smtClean="0"/>
              <a:t>anderen</a:t>
            </a:r>
            <a:r>
              <a:rPr lang="en-US" sz="1200" dirty="0" smtClean="0"/>
              <a:t> </a:t>
            </a:r>
            <a:r>
              <a:rPr lang="en-US" sz="1200" dirty="0" err="1" smtClean="0"/>
              <a:t>Behörden</a:t>
            </a:r>
            <a:r>
              <a:rPr lang="en-US" sz="1200" dirty="0" smtClean="0"/>
              <a:t>. </a:t>
            </a:r>
            <a:r>
              <a:rPr lang="en-US" sz="1200" dirty="0" err="1" smtClean="0"/>
              <a:t>Sie</a:t>
            </a:r>
            <a:r>
              <a:rPr lang="en-US" sz="1200" dirty="0" smtClean="0"/>
              <a:t> </a:t>
            </a:r>
            <a:r>
              <a:rPr lang="en-US" sz="1200" dirty="0" err="1" smtClean="0"/>
              <a:t>sind</a:t>
            </a:r>
            <a:r>
              <a:rPr lang="en-US" sz="1200" dirty="0" smtClean="0"/>
              <a:t> </a:t>
            </a:r>
            <a:r>
              <a:rPr lang="en-US" sz="1200" dirty="0" err="1" smtClean="0"/>
              <a:t>besonders</a:t>
            </a:r>
            <a:r>
              <a:rPr lang="en-US" sz="1200" dirty="0" smtClean="0"/>
              <a:t> </a:t>
            </a:r>
            <a:r>
              <a:rPr lang="en-US" sz="1200" dirty="0" err="1" smtClean="0"/>
              <a:t>qualifiziert</a:t>
            </a:r>
            <a:r>
              <a:rPr lang="en-US" sz="1200" dirty="0" smtClean="0"/>
              <a:t> </a:t>
            </a:r>
            <a:r>
              <a:rPr lang="en-US" sz="1200" dirty="0" err="1" smtClean="0"/>
              <a:t>zur</a:t>
            </a:r>
            <a:r>
              <a:rPr lang="en-US" sz="1200" dirty="0" smtClean="0"/>
              <a:t> ABC-</a:t>
            </a:r>
            <a:r>
              <a:rPr lang="en-US" sz="1200" dirty="0" err="1" smtClean="0"/>
              <a:t>Erkundung</a:t>
            </a:r>
            <a:r>
              <a:rPr lang="en-US" sz="1200" dirty="0" smtClean="0"/>
              <a:t> und </a:t>
            </a:r>
            <a:r>
              <a:rPr lang="en-US" sz="1200" dirty="0" err="1" smtClean="0"/>
              <a:t>Abwehr</a:t>
            </a:r>
            <a:r>
              <a:rPr lang="en-US" sz="1200" dirty="0" smtClean="0"/>
              <a:t> </a:t>
            </a:r>
            <a:r>
              <a:rPr lang="en-US" sz="1200" dirty="0" err="1" smtClean="0"/>
              <a:t>sowie</a:t>
            </a:r>
            <a:r>
              <a:rPr lang="en-US" sz="1200" dirty="0" smtClean="0"/>
              <a:t> </a:t>
            </a:r>
            <a:r>
              <a:rPr lang="en-US" sz="1200" dirty="0" err="1" smtClean="0"/>
              <a:t>große</a:t>
            </a:r>
            <a:r>
              <a:rPr lang="en-US" sz="1200" dirty="0" smtClean="0"/>
              <a:t> </a:t>
            </a:r>
            <a:r>
              <a:rPr lang="en-US" sz="1200" dirty="0" err="1" smtClean="0"/>
              <a:t>Rettungseinsätze</a:t>
            </a:r>
            <a:r>
              <a:rPr lang="en-US" sz="1200" dirty="0" smtClean="0"/>
              <a:t> </a:t>
            </a:r>
            <a:r>
              <a:rPr lang="en-US" sz="1200" dirty="0" err="1" smtClean="0"/>
              <a:t>bei</a:t>
            </a:r>
            <a:r>
              <a:rPr lang="en-US" sz="1200" dirty="0" smtClean="0"/>
              <a:t> </a:t>
            </a:r>
            <a:r>
              <a:rPr lang="en-US" sz="1200" dirty="0" err="1" smtClean="0"/>
              <a:t>ausgedehnten</a:t>
            </a:r>
            <a:r>
              <a:rPr lang="en-US" sz="1200" dirty="0" smtClean="0"/>
              <a:t> </a:t>
            </a:r>
            <a:r>
              <a:rPr lang="en-US" sz="1200" dirty="0" err="1" smtClean="0"/>
              <a:t>Schadenslagen</a:t>
            </a:r>
            <a:r>
              <a:rPr lang="en-US" sz="1200" dirty="0" smtClean="0"/>
              <a:t>.</a:t>
            </a:r>
            <a:endParaRPr lang="en-US" sz="1200" dirty="0"/>
          </a:p>
          <a:p>
            <a:pPr algn="l">
              <a:spcBef>
                <a:spcPct val="20000"/>
              </a:spcBef>
              <a:spcAft>
                <a:spcPct val="50000"/>
              </a:spcAft>
            </a:pPr>
            <a:r>
              <a:rPr lang="en-US" sz="1200" b="1" dirty="0" err="1" smtClean="0"/>
              <a:t>Ausbildung</a:t>
            </a:r>
            <a:r>
              <a:rPr lang="en-US" sz="1200" b="1" dirty="0" smtClean="0"/>
              <a:t> von 750 </a:t>
            </a:r>
            <a:r>
              <a:rPr lang="en-US" sz="1200" b="1" dirty="0" err="1" smtClean="0"/>
              <a:t>Wehrpflichtigen</a:t>
            </a:r>
            <a:r>
              <a:rPr lang="en-US" sz="1200" b="1" dirty="0" smtClean="0"/>
              <a:t>.</a:t>
            </a:r>
            <a:endParaRPr lang="en-US" sz="1200" b="1" dirty="0"/>
          </a:p>
          <a:p>
            <a:pPr algn="l">
              <a:spcBef>
                <a:spcPct val="20000"/>
              </a:spcBef>
              <a:spcAft>
                <a:spcPct val="50000"/>
              </a:spcAft>
            </a:pPr>
            <a:r>
              <a:rPr lang="en-US" sz="1200" dirty="0" smtClean="0"/>
              <a:t>Die DEMA </a:t>
            </a:r>
            <a:r>
              <a:rPr lang="en-US" sz="1200" dirty="0" err="1" smtClean="0"/>
              <a:t>nimmt</a:t>
            </a:r>
            <a:r>
              <a:rPr lang="en-US" sz="1200" dirty="0" smtClean="0"/>
              <a:t> in </a:t>
            </a:r>
            <a:r>
              <a:rPr lang="en-US" sz="1200" dirty="0" err="1" smtClean="0"/>
              <a:t>internationalen</a:t>
            </a:r>
            <a:r>
              <a:rPr lang="en-US" sz="1200" dirty="0" smtClean="0"/>
              <a:t>, </a:t>
            </a:r>
            <a:r>
              <a:rPr lang="en-US" sz="1200" dirty="0" err="1" smtClean="0"/>
              <a:t>humanitären</a:t>
            </a:r>
            <a:r>
              <a:rPr lang="en-US" sz="1200" dirty="0" smtClean="0"/>
              <a:t> </a:t>
            </a:r>
            <a:r>
              <a:rPr lang="en-US" sz="1200" dirty="0" err="1" smtClean="0"/>
              <a:t>sowie</a:t>
            </a:r>
            <a:r>
              <a:rPr lang="en-US" sz="1200" dirty="0" smtClean="0"/>
              <a:t> </a:t>
            </a:r>
            <a:r>
              <a:rPr lang="en-US" sz="1200" dirty="0" err="1" smtClean="0"/>
              <a:t>regionalen</a:t>
            </a:r>
            <a:r>
              <a:rPr lang="en-US" sz="1200" dirty="0" smtClean="0"/>
              <a:t> </a:t>
            </a:r>
            <a:r>
              <a:rPr lang="en-US" sz="1200" dirty="0" err="1" smtClean="0"/>
              <a:t>Planungen</a:t>
            </a:r>
            <a:r>
              <a:rPr lang="en-US" sz="1200" dirty="0" smtClean="0"/>
              <a:t> </a:t>
            </a:r>
            <a:r>
              <a:rPr lang="en-US" sz="1200" dirty="0" err="1" smtClean="0"/>
              <a:t>teil</a:t>
            </a:r>
            <a:r>
              <a:rPr lang="en-US" sz="1200" dirty="0" smtClean="0"/>
              <a:t>.</a:t>
            </a:r>
            <a:endParaRPr lang="en-US" sz="1200" dirty="0"/>
          </a:p>
          <a:p>
            <a:pPr marL="355600" lvl="1" indent="-173038" algn="l">
              <a:spcBef>
                <a:spcPct val="20000"/>
              </a:spcBef>
              <a:buClr>
                <a:srgbClr val="000CB3"/>
              </a:buClr>
              <a:buFontTx/>
              <a:buChar char="–"/>
            </a:pPr>
            <a:endParaRPr lang="en-US" sz="1200" dirty="0"/>
          </a:p>
        </p:txBody>
      </p:sp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3290888" y="1514475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687388" y="2543175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847725" y="3476625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1282700" y="4662488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2895600" y="4689475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2" t="70789" r="19966" b="15591"/>
          <a:stretch>
            <a:fillRect/>
          </a:stretch>
        </p:blipFill>
        <p:spPr bwMode="auto">
          <a:xfrm>
            <a:off x="3306763" y="4068763"/>
            <a:ext cx="501650" cy="37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F07AE9BD-8749-42EA-95D5-70CC9F971CE1}" type="slidenum">
              <a:rPr lang="en-GB"/>
              <a:pPr/>
              <a:t>14</a:t>
            </a:fld>
            <a:endParaRPr lang="en-GB"/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" b="3642"/>
          <a:stretch>
            <a:fillRect/>
          </a:stretch>
        </p:blipFill>
        <p:spPr bwMode="auto">
          <a:xfrm>
            <a:off x="4355976" y="1160466"/>
            <a:ext cx="4230688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18434" y="395291"/>
            <a:ext cx="9056688" cy="765175"/>
          </a:xfrm>
        </p:spPr>
        <p:txBody>
          <a:bodyPr/>
          <a:lstStyle/>
          <a:p>
            <a:pPr algn="ctr"/>
            <a:r>
              <a:rPr lang="en-GB" sz="2800" b="1" dirty="0"/>
              <a:t>Level 2 – 14 </a:t>
            </a:r>
            <a:r>
              <a:rPr lang="en-GB" sz="2800" b="1" dirty="0" err="1" smtClean="0"/>
              <a:t>Stützpunkte</a:t>
            </a:r>
            <a:endParaRPr lang="en-GB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43147" y="1961736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Auf diesen Stützpunkten wird u.a. folgendes vorgehalten: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Wasserversorgung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Pumpen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Chemieschutzanzüge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Schweres hydraulisches Rettungsgerät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Dekontaminationszelte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Behandlungsplätze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Geländegängige Fahrzeuge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Einsatzleitwagen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55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oliennummernplatzhalter 2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F0EE471E-CF6A-4BDD-865F-A6561482A2F0}" type="slidenum">
              <a:rPr lang="en-GB"/>
              <a:pPr/>
              <a:t>15</a:t>
            </a:fld>
            <a:endParaRPr lang="en-GB"/>
          </a:p>
        </p:txBody>
      </p:sp>
      <p:grpSp>
        <p:nvGrpSpPr>
          <p:cNvPr id="334850" name="Group 2"/>
          <p:cNvGrpSpPr>
            <a:grpSpLocks/>
          </p:cNvGrpSpPr>
          <p:nvPr/>
        </p:nvGrpSpPr>
        <p:grpSpPr bwMode="auto">
          <a:xfrm>
            <a:off x="4319587" y="1118693"/>
            <a:ext cx="4060825" cy="4941887"/>
            <a:chOff x="0" y="480"/>
            <a:chExt cx="3360" cy="3888"/>
          </a:xfrm>
        </p:grpSpPr>
        <p:grpSp>
          <p:nvGrpSpPr>
            <p:cNvPr id="334851" name="Group 3"/>
            <p:cNvGrpSpPr>
              <a:grpSpLocks/>
            </p:cNvGrpSpPr>
            <p:nvPr/>
          </p:nvGrpSpPr>
          <p:grpSpPr bwMode="auto">
            <a:xfrm>
              <a:off x="0" y="480"/>
              <a:ext cx="3360" cy="3888"/>
              <a:chOff x="0" y="432"/>
              <a:chExt cx="3360" cy="3888"/>
            </a:xfrm>
          </p:grpSpPr>
          <p:pic>
            <p:nvPicPr>
              <p:cNvPr id="3348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83" b="3572"/>
              <a:stretch>
                <a:fillRect/>
              </a:stretch>
            </p:blipFill>
            <p:spPr bwMode="auto">
              <a:xfrm>
                <a:off x="0" y="432"/>
                <a:ext cx="3312" cy="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64" t="6349" r="5190" b="67778"/>
              <a:stretch>
                <a:fillRect/>
              </a:stretch>
            </p:blipFill>
            <p:spPr bwMode="auto">
              <a:xfrm>
                <a:off x="2448" y="750"/>
                <a:ext cx="912" cy="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4854" name="Rectangle 6"/>
              <p:cNvSpPr>
                <a:spLocks noChangeArrowheads="1"/>
              </p:cNvSpPr>
              <p:nvPr/>
            </p:nvSpPr>
            <p:spPr bwMode="auto">
              <a:xfrm>
                <a:off x="2895" y="1018"/>
                <a:ext cx="63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3348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6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8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0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5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3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4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1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5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10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6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11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7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124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8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124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9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2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0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1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2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4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3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4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5" name="Picture 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6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7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7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8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9" name="Picture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77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0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1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0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3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0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4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5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05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6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10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7" name="Picture 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22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8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2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9" name="Picture 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225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0" name="Picture 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4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1" name="Picture 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153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2" name="Picture 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16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3" name="Picture 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16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4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167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5" name="Picture 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6" name="Picture 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7" name="Picture 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8" name="Picture 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9" name="Picture 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0" name="Picture 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225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1" name="Picture 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230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2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" y="240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3" name="Picture 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240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4" name="Picture 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" y="244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5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16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6" name="Picture 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0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7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0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8" name="Picture 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30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9" name="Picture 6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35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0" name="Picture 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6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1" name="Picture 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1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2" name="Picture 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01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3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4" name="Picture 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05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5" name="Picture 6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6" name="Picture 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7" name="Picture 6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8" name="Picture 7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6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9" name="Picture 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0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0" name="Picture 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1" name="Picture 7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2" name="Picture 7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7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3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4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5" name="Picture 7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6" name="Picture 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7" name="Picture 7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8" name="Picture 8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29" name="Picture 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0" name="Picture 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1" name="Picture 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2" name="Picture 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3" name="Picture 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4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5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7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6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7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8" name="Picture 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9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39" name="Picture 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97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0" name="Picture 9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28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1" name="Picture 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87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2" name="Picture 9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97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3" name="Picture 9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97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4" name="Picture 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301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5" name="Pictur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311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6" name="Picture 9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316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7" name="Picture 9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325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8" name="Picture 1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325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49" name="Picture 1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330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0" name="Picture 1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369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1" name="Picture 1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374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2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38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3" name="Picture 1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38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4" name="Picture 1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388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5" name="Picture 1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335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6" name="Picture 1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34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7" name="Picture 1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34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8" name="Picture 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34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59" name="Picture 1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35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0" name="Picture 1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6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1" name="Picture 1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2" name="Picture 1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3" name="Picture 1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8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4" name="Picture 1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8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5" name="Picture 1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321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6" name="Picture 1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325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7" name="Picture 1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335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8" name="Picture 1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335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69" name="Picture 1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34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0" name="Picture 1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345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1" name="Picture 1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34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2" name="Picture 1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35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3" name="Picture 1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35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4" name="Picture 1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364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5" name="Picture 1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69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6" name="Picture 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74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7" name="Picture 1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8" name="Picture 1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79" name="Picture 1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88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0" name="Picture 1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8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1" name="Picture 1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3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2" name="Picture 1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0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3" name="Picture 1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0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4" name="Picture 1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7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5" name="Picture 1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388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6" name="Picture 1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393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7" name="Picture 1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40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8" name="Picture 1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40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89" name="Picture 1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" y="408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0" name="Picture 1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1" name="Picture 1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64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2" name="Picture 1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7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3" name="Picture 1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7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4" name="Picture 1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78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5" name="Picture 1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31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6" name="Picture 1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36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7" name="Picture 1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45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8" name="Picture 1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99" name="Picture 1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50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0" name="Picture 1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2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1" name="Picture 1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1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2" name="Picture 1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40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3" name="Picture 1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40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4" name="Picture 1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5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5" name="Picture 1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1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6" name="Picture 1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06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7" name="Picture 1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16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8" name="Picture 1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09" name="Picture 16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1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0" name="Picture 1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92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1" name="Picture 1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2" name="Picture 1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3" name="Picture 1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4" name="Picture 1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5" name="Picture 16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6" name="Picture 1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88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7" name="Picture 16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8" name="Picture 17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19" name="Picture 1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302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0" name="Picture 1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92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1" name="Picture 17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2" name="Picture 17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3" name="Picture 1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4" name="Picture 1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1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5" name="Picture 17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268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6" name="Picture 1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273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7" name="Picture 17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8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8" name="Picture 18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28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29" name="Picture 1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88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0" name="Picture 1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1" name="Picture 1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2" name="Picture 1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3" name="Picture 1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4" name="Picture 1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6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5" name="Picture 1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" y="27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6" name="Picture 1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" y="282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7" name="Picture 1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" y="29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8" name="Picture 1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" y="292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39" name="Picture 1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97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0" name="Picture 19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8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1" name="Picture 1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8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2" name="Picture 19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3" name="Picture 19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97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4" name="Picture 1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2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5" name="Picture 1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40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6" name="Picture 19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45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7" name="Picture 19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5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8" name="Picture 2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4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49" name="Picture 2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5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0" name="Picture 2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1" name="Picture 2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2" name="Picture 2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3" name="Picture 2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4" name="Picture 2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5" name="Picture 2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02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6" name="Picture 2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7" name="Picture 2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8" name="Picture 2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16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59" name="Picture 2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21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0" name="Picture 2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4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1" name="Picture 2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239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2" name="Picture 2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44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3" name="Picture 2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4" name="Picture 2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5" name="Picture 2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258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6" name="Picture 2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7" name="Picture 2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8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8" name="Picture 2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8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69" name="Picture 2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0" name="Picture 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3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1" name="Picture 2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30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2" name="Picture 2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35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3" name="Picture 2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345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4" name="Picture 2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45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5" name="Picture 2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349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6" name="Picture 2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258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7" name="Picture 2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8" name="Picture 2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73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79" name="Picture 2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73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0" name="Picture 2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277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1" name="Picture 2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2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2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3" name="Picture 2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2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4" name="Picture 2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5" name="Picture 2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07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6" name="Picture 2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49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7" name="Picture 2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" y="253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8" name="Picture 2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89" name="Picture 2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" y="263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0" name="Picture 2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68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1" name="Picture 2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73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2" name="Picture 2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3" name="Picture 2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6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4" name="Picture 2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744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5" name="Picture 2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6" name="Picture 2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2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7" name="Picture 2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08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8" name="Picture 2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52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099" name="Picture 2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69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100" name="Picture 2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840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101" name="Picture 2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96"/>
              <a:ext cx="93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5102" name="Rectangle 254"/>
          <p:cNvSpPr>
            <a:spLocks noGrp="1" noChangeArrowheads="1"/>
          </p:cNvSpPr>
          <p:nvPr>
            <p:ph type="title"/>
          </p:nvPr>
        </p:nvSpPr>
        <p:spPr>
          <a:xfrm>
            <a:off x="-468560" y="332656"/>
            <a:ext cx="9128125" cy="91281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Level 1 – </a:t>
            </a:r>
            <a:r>
              <a:rPr lang="en-GB" sz="2400" b="1" dirty="0" err="1" smtClean="0"/>
              <a:t>Kommunale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Feuerwehren</a:t>
            </a:r>
            <a:endParaRPr lang="en-GB" sz="2400" b="1" dirty="0"/>
          </a:p>
        </p:txBody>
      </p:sp>
      <p:pic>
        <p:nvPicPr>
          <p:cNvPr id="335105" name="Picture 2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03425"/>
            <a:ext cx="1397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106" name="Picture 25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046288"/>
            <a:ext cx="1397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108" name="Picture 26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752600"/>
            <a:ext cx="1397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182413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Die Kommunen sind verantwortlich für: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Bereitschaftsplanung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Abwehrender Brandschutz</a:t>
            </a:r>
          </a:p>
          <a:p>
            <a:pPr marL="285750" indent="-285750">
              <a:buFontTx/>
              <a:buChar char="-"/>
            </a:pPr>
            <a:r>
              <a:rPr lang="de-DE" b="1" dirty="0" smtClean="0"/>
              <a:t>Einsatzleitung (HA)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Vorbeugender Brandschutz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Wasserversorgung (</a:t>
            </a:r>
            <a:r>
              <a:rPr lang="de-DE" dirty="0" err="1" smtClean="0"/>
              <a:t>Hydrantennetz</a:t>
            </a:r>
            <a:r>
              <a:rPr lang="de-D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Bedarfsplanung (alle 4 Jahre)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Rettungsdienst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71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     </a:t>
            </a:r>
            <a:r>
              <a:rPr lang="de-DE" sz="1800" dirty="0" smtClean="0"/>
              <a:t>Notarzthubschrauber</a:t>
            </a:r>
            <a:endParaRPr lang="de-DE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1"/>
            <a:ext cx="3229372" cy="24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7008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Aufgaben der Regionen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16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2816"/>
            <a:ext cx="3359899" cy="22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9512" y="40634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Notarzt oder Paramediziner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40634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Rettungswagen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11" y="4432816"/>
            <a:ext cx="3383186" cy="22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Rettungsdienst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Leitungsebene:</a:t>
            </a:r>
          </a:p>
          <a:p>
            <a:r>
              <a:rPr lang="de-DE" dirty="0" smtClean="0"/>
              <a:t>Koordinierende </a:t>
            </a:r>
            <a:r>
              <a:rPr lang="de-DE" dirty="0" err="1" smtClean="0"/>
              <a:t>Læge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masseskader</a:t>
            </a:r>
            <a:endParaRPr lang="de-DE" dirty="0" smtClean="0"/>
          </a:p>
          <a:p>
            <a:r>
              <a:rPr lang="de-DE" dirty="0" smtClean="0"/>
              <a:t>Einsatzleiter </a:t>
            </a:r>
            <a:r>
              <a:rPr lang="de-DE" dirty="0" err="1" smtClean="0"/>
              <a:t>Ambulance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Ambulancebehandler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</a:t>
            </a:r>
            <a:r>
              <a:rPr lang="de-DE" dirty="0" err="1" smtClean="0"/>
              <a:t>spec</a:t>
            </a:r>
            <a:r>
              <a:rPr lang="de-DE" dirty="0" smtClean="0"/>
              <a:t>. Qualifikation)</a:t>
            </a:r>
          </a:p>
          <a:p>
            <a:pPr marL="0" indent="0">
              <a:buNone/>
            </a:pPr>
            <a:r>
              <a:rPr lang="de-DE" b="1" dirty="0" smtClean="0"/>
              <a:t>Fahrzeugbesetzung:</a:t>
            </a:r>
          </a:p>
          <a:p>
            <a:r>
              <a:rPr lang="de-DE" dirty="0" smtClean="0"/>
              <a:t>Rettungswagen (1 </a:t>
            </a:r>
            <a:r>
              <a:rPr lang="de-DE" dirty="0" err="1" smtClean="0"/>
              <a:t>A.Behandler</a:t>
            </a:r>
            <a:r>
              <a:rPr lang="de-DE" dirty="0" smtClean="0"/>
              <a:t> + 1 A. Assistent)</a:t>
            </a:r>
            <a:endParaRPr lang="de-DE" dirty="0"/>
          </a:p>
          <a:p>
            <a:r>
              <a:rPr lang="de-DE" dirty="0" smtClean="0"/>
              <a:t>Notarzt- oder Paramedizinerfahrzeug </a:t>
            </a:r>
            <a:r>
              <a:rPr lang="de-DE" dirty="0"/>
              <a:t>( 1 </a:t>
            </a:r>
            <a:r>
              <a:rPr lang="de-DE" dirty="0" smtClean="0"/>
              <a:t>A. </a:t>
            </a:r>
            <a:r>
              <a:rPr lang="de-DE" dirty="0" err="1" smtClean="0"/>
              <a:t>Behandler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smtClean="0"/>
              <a:t>1 Notarzt o./ 1 Paramediziner)</a:t>
            </a:r>
            <a:endParaRPr lang="de-DE" dirty="0"/>
          </a:p>
          <a:p>
            <a:r>
              <a:rPr lang="de-DE" dirty="0" smtClean="0"/>
              <a:t>Notarzthelikopter </a:t>
            </a:r>
            <a:r>
              <a:rPr lang="de-DE" dirty="0"/>
              <a:t>( 1 </a:t>
            </a:r>
            <a:r>
              <a:rPr lang="de-DE" dirty="0" smtClean="0"/>
              <a:t>A. </a:t>
            </a:r>
            <a:r>
              <a:rPr lang="de-DE" dirty="0" err="1" smtClean="0"/>
              <a:t>Behandler</a:t>
            </a:r>
            <a:r>
              <a:rPr lang="de-DE" dirty="0"/>
              <a:t> </a:t>
            </a:r>
            <a:r>
              <a:rPr lang="de-DE" dirty="0" smtClean="0"/>
              <a:t>+ 1 Notarzt)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4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72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Seenotrettung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Der Staat ist verantwortlich für die Seenotrettung. </a:t>
            </a:r>
          </a:p>
          <a:p>
            <a:pPr marL="0" indent="0">
              <a:buNone/>
            </a:pPr>
            <a:r>
              <a:rPr lang="de-DE" sz="2000" dirty="0" smtClean="0"/>
              <a:t>Koordiniert durch SOK in </a:t>
            </a:r>
            <a:r>
              <a:rPr lang="de-DE" sz="2000" dirty="0" err="1" smtClean="0"/>
              <a:t>Aarhus</a:t>
            </a:r>
            <a:r>
              <a:rPr lang="de-DE" sz="2000" dirty="0" smtClean="0"/>
              <a:t>. Die Rettungsschiffe kommen vom </a:t>
            </a:r>
            <a:r>
              <a:rPr lang="de-DE" sz="2000" dirty="0" err="1" smtClean="0"/>
              <a:t>Farvandsvaesent</a:t>
            </a:r>
            <a:r>
              <a:rPr lang="de-DE" sz="2000" dirty="0" smtClean="0"/>
              <a:t> (21 Stationen) oder der dänischen Marine. Die Helikopter kommen von der Luftwaffe oder der Marine.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765798" cy="15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043375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Polizei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Es gibt nur eine staatliche Polizeibehörde. In Dänemark dürfen </a:t>
            </a:r>
            <a:r>
              <a:rPr lang="de-DE" sz="2000" dirty="0" err="1" smtClean="0"/>
              <a:t>Schußwaffen</a:t>
            </a:r>
            <a:r>
              <a:rPr lang="de-DE" sz="2000" dirty="0" smtClean="0"/>
              <a:t> ausschließlich von der Polizei geführt werden. Ebenso obliegt die Festnahme von Personen ausschließlich der Polizei. (Der Zoll hat z.B. keine Befugnisse)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62" y="2799901"/>
            <a:ext cx="46005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996952"/>
            <a:ext cx="3923928" cy="26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Referent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Peter </a:t>
            </a:r>
            <a:r>
              <a:rPr lang="de-DE" dirty="0" err="1" smtClean="0"/>
              <a:t>Staunstrup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Ehemaliger Offizier der dänischen Armee</a:t>
            </a:r>
          </a:p>
          <a:p>
            <a:pPr marL="0" indent="0">
              <a:buNone/>
            </a:pPr>
            <a:r>
              <a:rPr lang="de-DE" dirty="0" smtClean="0"/>
              <a:t>Einsatzleiter Feuerwehr, ehemaliger Feuerwehrchef Odense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Kontakt:</a:t>
            </a:r>
          </a:p>
          <a:p>
            <a:pPr marL="0" indent="0">
              <a:buNone/>
            </a:pPr>
            <a:r>
              <a:rPr lang="de-DE" dirty="0" smtClean="0"/>
              <a:t>Mail: psta@112interreg.eu</a:t>
            </a:r>
          </a:p>
          <a:p>
            <a:pPr marL="0" indent="0">
              <a:buNone/>
            </a:pPr>
            <a:r>
              <a:rPr lang="de-DE" dirty="0" err="1" smtClean="0"/>
              <a:t>Tlf</a:t>
            </a:r>
            <a:r>
              <a:rPr lang="de-DE" dirty="0" smtClean="0"/>
              <a:t>.: 0045 21 24 51 32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Königreich Dänemark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3201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Parlament: Kopenhagen</a:t>
            </a:r>
          </a:p>
          <a:p>
            <a:r>
              <a:rPr lang="de-DE" sz="2400" dirty="0" smtClean="0"/>
              <a:t>Ca. 5,5 </a:t>
            </a:r>
            <a:r>
              <a:rPr lang="de-DE" sz="2400" dirty="0"/>
              <a:t>M</a:t>
            </a:r>
            <a:r>
              <a:rPr lang="de-DE" sz="2400" dirty="0" smtClean="0"/>
              <a:t>io. Einwohner</a:t>
            </a:r>
          </a:p>
          <a:p>
            <a:r>
              <a:rPr lang="de-DE" sz="2400" dirty="0" smtClean="0"/>
              <a:t>43.094 km</a:t>
            </a:r>
          </a:p>
          <a:p>
            <a:pPr marL="0" indent="0">
              <a:buNone/>
            </a:pPr>
            <a:r>
              <a:rPr lang="de-DE" sz="2400" dirty="0" smtClean="0"/>
              <a:t> Gesetzgebung für:</a:t>
            </a:r>
            <a:endParaRPr lang="de-DE" sz="2400" dirty="0"/>
          </a:p>
          <a:p>
            <a:pPr>
              <a:buFontTx/>
              <a:buChar char="-"/>
            </a:pPr>
            <a:r>
              <a:rPr lang="de-DE" sz="2400" dirty="0" smtClean="0"/>
              <a:t>Feuerwehr</a:t>
            </a:r>
          </a:p>
          <a:p>
            <a:pPr>
              <a:buFontTx/>
              <a:buChar char="-"/>
            </a:pPr>
            <a:r>
              <a:rPr lang="de-DE" sz="2400" dirty="0" smtClean="0"/>
              <a:t>Katastrophenschutz</a:t>
            </a:r>
          </a:p>
          <a:p>
            <a:pPr>
              <a:buFontTx/>
              <a:buChar char="-"/>
            </a:pPr>
            <a:r>
              <a:rPr lang="de-DE" sz="2400" dirty="0" smtClean="0"/>
              <a:t>Rettungsdienst</a:t>
            </a:r>
          </a:p>
          <a:p>
            <a:pPr>
              <a:buFontTx/>
              <a:buChar char="-"/>
            </a:pPr>
            <a:r>
              <a:rPr lang="de-DE" sz="2400" dirty="0" smtClean="0"/>
              <a:t>Polizei</a:t>
            </a:r>
          </a:p>
          <a:p>
            <a:pPr>
              <a:buFontTx/>
              <a:buChar char="-"/>
            </a:pPr>
            <a:r>
              <a:rPr lang="de-DE" sz="2400" dirty="0" smtClean="0"/>
              <a:t>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00128" cy="42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r>
              <a:rPr lang="de-DE" sz="2800" b="1" dirty="0" smtClean="0"/>
              <a:t>5 Regionen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65104"/>
          </a:xfrm>
        </p:spPr>
        <p:txBody>
          <a:bodyPr/>
          <a:lstStyle/>
          <a:p>
            <a:r>
              <a:rPr lang="de-DE" dirty="0" smtClean="0"/>
              <a:t>Jeweiliger Regionschef</a:t>
            </a:r>
          </a:p>
          <a:p>
            <a:r>
              <a:rPr lang="de-DE" dirty="0" smtClean="0"/>
              <a:t>Zuständig für:</a:t>
            </a:r>
          </a:p>
          <a:p>
            <a:pPr marL="0" indent="0">
              <a:buNone/>
            </a:pPr>
            <a:r>
              <a:rPr lang="de-DE" dirty="0" smtClean="0"/>
              <a:t>- Rettungsdienst</a:t>
            </a:r>
          </a:p>
          <a:p>
            <a:pPr marL="0" indent="0">
              <a:buNone/>
            </a:pPr>
            <a:r>
              <a:rPr lang="de-DE" dirty="0" smtClean="0"/>
              <a:t>- Krankenhäuser</a:t>
            </a:r>
          </a:p>
          <a:p>
            <a:pPr marL="0" indent="0">
              <a:buNone/>
            </a:pPr>
            <a:r>
              <a:rPr lang="de-DE" dirty="0" smtClean="0"/>
              <a:t>- ÖPNV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1"/>
            <a:ext cx="4032448" cy="47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98 Kommunen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Jeweils eigener Bürgermeister</a:t>
            </a:r>
          </a:p>
          <a:p>
            <a:r>
              <a:rPr lang="de-DE" sz="2000" dirty="0" smtClean="0"/>
              <a:t>Im Durchschnitt 55.000 Einwohner</a:t>
            </a:r>
          </a:p>
          <a:p>
            <a:r>
              <a:rPr lang="de-DE" sz="2000" dirty="0" smtClean="0"/>
              <a:t>Zuständig für:</a:t>
            </a:r>
          </a:p>
          <a:p>
            <a:pPr marL="0" indent="0">
              <a:buNone/>
            </a:pPr>
            <a:r>
              <a:rPr lang="de-DE" sz="2000" dirty="0" smtClean="0"/>
              <a:t>Feuerwehr entweder:</a:t>
            </a:r>
          </a:p>
          <a:p>
            <a:pPr>
              <a:buFontTx/>
              <a:buChar char="-"/>
            </a:pPr>
            <a:r>
              <a:rPr lang="de-DE" sz="2000" dirty="0" smtClean="0"/>
              <a:t>Berufsfeuerwehr</a:t>
            </a:r>
          </a:p>
          <a:p>
            <a:pPr>
              <a:buFontTx/>
              <a:buChar char="-"/>
            </a:pPr>
            <a:r>
              <a:rPr lang="de-DE" sz="2000" dirty="0" smtClean="0"/>
              <a:t>Teilzeitfeuerwehr</a:t>
            </a:r>
          </a:p>
          <a:p>
            <a:pPr>
              <a:buFontTx/>
              <a:buChar char="-"/>
            </a:pPr>
            <a:r>
              <a:rPr lang="de-DE" sz="2000" dirty="0" smtClean="0"/>
              <a:t>Freiwillige Feuerwehr </a:t>
            </a:r>
          </a:p>
          <a:p>
            <a:pPr>
              <a:buFontTx/>
              <a:buChar char="-"/>
            </a:pPr>
            <a:r>
              <a:rPr lang="de-DE" sz="2000" dirty="0" smtClean="0"/>
              <a:t>Privatunternehmen</a:t>
            </a:r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Die Einsatzleitung liegt immer bei den </a:t>
            </a:r>
          </a:p>
          <a:p>
            <a:pPr marL="0" indent="0">
              <a:buNone/>
            </a:pPr>
            <a:r>
              <a:rPr lang="de-DE" sz="2000" b="1" dirty="0" smtClean="0"/>
              <a:t>Hauptamtlichen Kräften der Kommune</a:t>
            </a:r>
          </a:p>
          <a:p>
            <a:pPr marL="0" indent="0">
              <a:buNone/>
            </a:pPr>
            <a:r>
              <a:rPr lang="de-DE" sz="2000" b="1" dirty="0" smtClean="0"/>
              <a:t>(</a:t>
            </a:r>
            <a:r>
              <a:rPr lang="de-DE" sz="2000" b="1" dirty="0" err="1" smtClean="0"/>
              <a:t>Berufsfeuwehrleute</a:t>
            </a:r>
            <a:r>
              <a:rPr lang="de-DE" sz="2000" b="1" dirty="0"/>
              <a:t>)</a:t>
            </a:r>
            <a:endParaRPr lang="de-DE" sz="2000" b="1" dirty="0" smtClean="0"/>
          </a:p>
          <a:p>
            <a:pPr>
              <a:buFontTx/>
              <a:buChar char="-"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1" y="1556792"/>
            <a:ext cx="3667221" cy="434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Organisation </a:t>
            </a:r>
            <a:r>
              <a:rPr lang="de-DE" sz="2800" b="1" smtClean="0"/>
              <a:t>der Feuerwehr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i="1" dirty="0" smtClean="0"/>
              <a:t>		</a:t>
            </a:r>
            <a:r>
              <a:rPr lang="de-DE" b="1" i="1" dirty="0"/>
              <a:t> </a:t>
            </a:r>
            <a:r>
              <a:rPr lang="de-DE" b="1" i="1" dirty="0" smtClean="0"/>
              <a:t>  </a:t>
            </a:r>
            <a:r>
              <a:rPr lang="de-DE" b="1" dirty="0" smtClean="0"/>
              <a:t>Zentrale Gesetzgebung: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smtClean="0"/>
              <a:t>„Vorbeugen, reduzieren und bekämpfen jeder Art von Schaden am Bürger, Eigentum und der Umwelt.“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 smtClean="0"/>
              <a:t>Nicht durch die Gesetzgebung geregelt ist:</a:t>
            </a:r>
          </a:p>
          <a:p>
            <a:pPr>
              <a:buFontTx/>
              <a:buChar char="-"/>
            </a:pPr>
            <a:r>
              <a:rPr lang="de-DE" sz="2400" b="1" dirty="0" smtClean="0"/>
              <a:t>Die Einrichtung der Polizeileitstelle (Euronotruf 112)</a:t>
            </a:r>
          </a:p>
          <a:p>
            <a:pPr>
              <a:buFontTx/>
              <a:buChar char="-"/>
            </a:pPr>
            <a:r>
              <a:rPr lang="de-DE" sz="2400" b="1" dirty="0" smtClean="0"/>
              <a:t>Rettungsdienst</a:t>
            </a:r>
          </a:p>
          <a:p>
            <a:pPr>
              <a:buFontTx/>
              <a:buChar char="-"/>
            </a:pPr>
            <a:r>
              <a:rPr lang="de-DE" sz="2400" b="1" dirty="0" smtClean="0"/>
              <a:t>Search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Rescue</a:t>
            </a:r>
            <a:endParaRPr lang="de-DE" sz="2400" b="1" dirty="0" smtClean="0"/>
          </a:p>
          <a:p>
            <a:pPr>
              <a:buFontTx/>
              <a:buChar char="-"/>
            </a:pPr>
            <a:r>
              <a:rPr lang="de-DE" sz="2400" b="1" dirty="0" smtClean="0"/>
              <a:t>Meeresverschmutzung</a:t>
            </a:r>
          </a:p>
          <a:p>
            <a:pPr mar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51520" y="3796188"/>
            <a:ext cx="1584176" cy="1008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Bürger wählt 112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18559205">
            <a:off x="584341" y="2642916"/>
            <a:ext cx="208823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94129" y="1179414"/>
            <a:ext cx="3377686" cy="744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Polizei in </a:t>
            </a:r>
            <a:r>
              <a:rPr lang="de-DE" dirty="0" err="1" smtClean="0">
                <a:solidFill>
                  <a:schemeClr val="tx1"/>
                </a:solidFill>
              </a:rPr>
              <a:t>Aarhus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Feuerwehr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oder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FF00"/>
                </a:solidFill>
              </a:rPr>
              <a:t>Rettungsdienst </a:t>
            </a:r>
          </a:p>
        </p:txBody>
      </p:sp>
      <p:sp>
        <p:nvSpPr>
          <p:cNvPr id="11" name="Pfeil nach rechts 10"/>
          <p:cNvSpPr/>
          <p:nvPr/>
        </p:nvSpPr>
        <p:spPr>
          <a:xfrm rot="2225550">
            <a:off x="5841553" y="2265619"/>
            <a:ext cx="1182653" cy="1449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4291115">
            <a:off x="5249931" y="2821083"/>
            <a:ext cx="1728192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7164288" y="2420888"/>
            <a:ext cx="17281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Odense/ AMK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601577" y="3952335"/>
            <a:ext cx="172819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Wachzentrale oder aut. Wachzentrale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988430" y="5373216"/>
            <a:ext cx="1914357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Rettungswache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518522" y="5373216"/>
            <a:ext cx="1914357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Feuerwache/ Einsatzleiter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Nach oben gekrümmter Pfeil 16"/>
          <p:cNvSpPr/>
          <p:nvPr/>
        </p:nvSpPr>
        <p:spPr>
          <a:xfrm rot="928578" flipH="1">
            <a:off x="829976" y="5362333"/>
            <a:ext cx="4736918" cy="903621"/>
          </a:xfrm>
          <a:prstGeom prst="curvedUpArrow">
            <a:avLst>
              <a:gd name="adj1" fmla="val 27076"/>
              <a:gd name="adj2" fmla="val 58952"/>
              <a:gd name="adj3" fmla="val 315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Nach oben gekrümmter Pfeil 17"/>
          <p:cNvSpPr/>
          <p:nvPr/>
        </p:nvSpPr>
        <p:spPr>
          <a:xfrm rot="518902" flipH="1">
            <a:off x="229662" y="5359219"/>
            <a:ext cx="7973651" cy="132284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 rot="6189382">
            <a:off x="5850882" y="4927386"/>
            <a:ext cx="506700" cy="1427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5400000">
            <a:off x="6921256" y="4154556"/>
            <a:ext cx="2048706" cy="1655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1835696" y="5218473"/>
            <a:ext cx="1959244" cy="440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Feuerwehr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20296810">
            <a:off x="3690620" y="4804346"/>
            <a:ext cx="1684674" cy="1517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13724" y="6237313"/>
            <a:ext cx="1959244" cy="4409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RTW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6" name="Gewinkelte Verbindung 35"/>
          <p:cNvCxnSpPr/>
          <p:nvPr/>
        </p:nvCxnSpPr>
        <p:spPr>
          <a:xfrm flipV="1">
            <a:off x="2560489" y="2893091"/>
            <a:ext cx="4360646" cy="3785149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3779912" y="4369933"/>
            <a:ext cx="1152128" cy="460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Nachalarmierung</a:t>
            </a:r>
            <a:endParaRPr lang="de-DE" sz="1400" dirty="0">
              <a:solidFill>
                <a:srgbClr val="FFFF00"/>
              </a:solidFill>
            </a:endParaRPr>
          </a:p>
        </p:txBody>
      </p:sp>
      <p:pic>
        <p:nvPicPr>
          <p:cNvPr id="41" name="Picture 2" descr="http://www.stockflaggen.de/shop/images/flaggen/daenemark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" y="1293774"/>
            <a:ext cx="945909" cy="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17" y="3230773"/>
            <a:ext cx="9572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42" y="310703"/>
            <a:ext cx="1741306" cy="11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11" y="1516378"/>
            <a:ext cx="1424947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6841" y="3064771"/>
            <a:ext cx="692191" cy="10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70" y="5733783"/>
            <a:ext cx="930985" cy="6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86" y="5574267"/>
            <a:ext cx="989297" cy="66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" y="6034793"/>
            <a:ext cx="763388" cy="4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91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Alarmierungsablauf</a:t>
            </a:r>
            <a:endParaRPr lang="de-DE" sz="2800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8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1743607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187624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Polizeileitstelle </a:t>
            </a:r>
            <a:r>
              <a:rPr lang="de-DE" dirty="0" err="1" smtClean="0"/>
              <a:t>Aarhus</a:t>
            </a:r>
            <a:endParaRPr lang="de-DE" dirty="0"/>
          </a:p>
        </p:txBody>
      </p:sp>
      <p:sp>
        <p:nvSpPr>
          <p:cNvPr id="12" name="Pfeil nach rechts 11"/>
          <p:cNvSpPr/>
          <p:nvPr/>
        </p:nvSpPr>
        <p:spPr>
          <a:xfrm rot="3229704">
            <a:off x="1871700" y="4159611"/>
            <a:ext cx="1800200" cy="505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915816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Standleitung</a:t>
            </a:r>
            <a:endParaRPr lang="de-DE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98" y="5085184"/>
            <a:ext cx="6889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771800" y="62373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Wachzentrale oder aut. Wachzentrale</a:t>
            </a:r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>
            <a:off x="4572000" y="5288381"/>
            <a:ext cx="2160240" cy="44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67893"/>
            <a:ext cx="7127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572000" y="50181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Alarm über DME</a:t>
            </a:r>
            <a:endParaRPr lang="de-DE" dirty="0"/>
          </a:p>
        </p:txBody>
      </p:sp>
      <p:sp>
        <p:nvSpPr>
          <p:cNvPr id="21" name="Pfeil nach rechts 20"/>
          <p:cNvSpPr/>
          <p:nvPr/>
        </p:nvSpPr>
        <p:spPr>
          <a:xfrm rot="16200000">
            <a:off x="6728593" y="4017013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68" y="2077643"/>
            <a:ext cx="1349680" cy="9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64" y="1589719"/>
            <a:ext cx="1301130" cy="9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64" y="2601841"/>
            <a:ext cx="1338692" cy="89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Pfeil nach links und rechts 23"/>
          <p:cNvSpPr/>
          <p:nvPr/>
        </p:nvSpPr>
        <p:spPr>
          <a:xfrm>
            <a:off x="3347864" y="2348880"/>
            <a:ext cx="2016224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3" y="3048420"/>
            <a:ext cx="328612" cy="6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3566623" y="32425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SINE-Funk</a:t>
            </a:r>
            <a:endParaRPr lang="de-DE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770">
            <a:off x="4073272" y="3795319"/>
            <a:ext cx="204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www.stockflaggen.de/shop/images/flaggen/daenemark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" y="1293774"/>
            <a:ext cx="945909" cy="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bgerundetes Rechteck 21"/>
          <p:cNvSpPr/>
          <p:nvPr/>
        </p:nvSpPr>
        <p:spPr>
          <a:xfrm>
            <a:off x="1798293" y="1453316"/>
            <a:ext cx="3456384" cy="7515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/>
              <a:t>Grundausbildung+</a:t>
            </a:r>
          </a:p>
          <a:p>
            <a:pPr algn="ctr"/>
            <a:r>
              <a:rPr lang="de-DE" i="1" dirty="0" smtClean="0"/>
              <a:t>Funktionsausbildung </a:t>
            </a:r>
            <a:r>
              <a:rPr lang="de-DE" b="1" dirty="0" smtClean="0"/>
              <a:t>260 h </a:t>
            </a:r>
            <a:endParaRPr lang="de-DE" b="1" dirty="0"/>
          </a:p>
        </p:txBody>
      </p:sp>
      <p:sp>
        <p:nvSpPr>
          <p:cNvPr id="24" name="Abgerundetes Rechteck 23"/>
          <p:cNvSpPr/>
          <p:nvPr/>
        </p:nvSpPr>
        <p:spPr>
          <a:xfrm>
            <a:off x="1821601" y="3212976"/>
            <a:ext cx="345638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/>
              <a:t>Gruppenführer</a:t>
            </a:r>
            <a:r>
              <a:rPr lang="de-DE" dirty="0" smtClean="0"/>
              <a:t> </a:t>
            </a:r>
            <a:r>
              <a:rPr lang="de-DE" b="1" dirty="0" smtClean="0"/>
              <a:t>240 h</a:t>
            </a:r>
            <a:endParaRPr lang="de-DE" b="1" dirty="0"/>
          </a:p>
        </p:txBody>
      </p:sp>
      <p:sp>
        <p:nvSpPr>
          <p:cNvPr id="25" name="Abgerundetes Rechteck 24"/>
          <p:cNvSpPr/>
          <p:nvPr/>
        </p:nvSpPr>
        <p:spPr>
          <a:xfrm>
            <a:off x="1822670" y="4509120"/>
            <a:ext cx="3456384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chemeClr val="tx1"/>
                </a:solidFill>
              </a:rPr>
              <a:t>Einsatzleiter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320 h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1121444" y="2636912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1121444" y="4005064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652120" y="19243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Brandmand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652120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Holdleder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5652120" y="45016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Indsatsleder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30399" y="42595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Ausbildung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966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Bildschirmpräsentation (4:3)</PresentationFormat>
  <Paragraphs>212</Paragraphs>
  <Slides>19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Startseminar 18.1</vt:lpstr>
      <vt:lpstr>Referent</vt:lpstr>
      <vt:lpstr>Königreich Dänemark</vt:lpstr>
      <vt:lpstr>  5 Regionen</vt:lpstr>
      <vt:lpstr>98 Kommunen</vt:lpstr>
      <vt:lpstr>Organisation der Feuerwehr</vt:lpstr>
      <vt:lpstr>PowerPoint-Präsentation</vt:lpstr>
      <vt:lpstr>Alarmierungsablauf</vt:lpstr>
      <vt:lpstr>PowerPoint-Präsentation</vt:lpstr>
      <vt:lpstr>PowerPoint-Präsentation</vt:lpstr>
      <vt:lpstr>Katastrophenschutz</vt:lpstr>
      <vt:lpstr>PowerPoint-Präsentation</vt:lpstr>
      <vt:lpstr>DEMA’s regionale Bereitschaftskasernen</vt:lpstr>
      <vt:lpstr>Level 2 – 14 Stützpunkte</vt:lpstr>
      <vt:lpstr>Level 1 – Kommunale Feuerwehren</vt:lpstr>
      <vt:lpstr>Rettungsdienst</vt:lpstr>
      <vt:lpstr>Rettungsdienst</vt:lpstr>
      <vt:lpstr>Seenotrettung</vt:lpstr>
      <vt:lpstr>Polizei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Startseminar 18.1</dc:title>
  <dc:creator>Sebastian Annewanter</dc:creator>
  <cp:lastModifiedBy>Sebastian Annewanter</cp:lastModifiedBy>
  <cp:revision>61</cp:revision>
  <dcterms:created xsi:type="dcterms:W3CDTF">2012-01-10T08:27:41Z</dcterms:created>
  <dcterms:modified xsi:type="dcterms:W3CDTF">2012-01-18T12:21:24Z</dcterms:modified>
</cp:coreProperties>
</file>